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 id="259" r:id="rId5"/>
    <p:sldId id="260" r:id="rId6"/>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7" d="100"/>
          <a:sy n="67" d="100"/>
        </p:scale>
        <p:origin x="-1170"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2" cstate="print"/>
          <a:srcRect t="33333"/>
          <a:stretch>
            <a:fillRect/>
          </a:stretch>
        </p:blipFill>
        <p:spPr>
          <a:xfrm>
            <a:off x="0" y="0"/>
            <a:ext cx="9144000" cy="4572000"/>
          </a:xfrm>
          <a:prstGeom prst="rect">
            <a:avLst/>
          </a:prstGeom>
        </p:spPr>
      </p:pic>
      <p:sp>
        <p:nvSpPr>
          <p:cNvPr id="4" name="Date Placeholder 3"/>
          <p:cNvSpPr>
            <a:spLocks noGrp="1"/>
          </p:cNvSpPr>
          <p:nvPr>
            <p:ph type="dt" sz="half" idx="10"/>
          </p:nvPr>
        </p:nvSpPr>
        <p:spPr/>
        <p:txBody>
          <a:bodyPr/>
          <a:lstStyle/>
          <a:p>
            <a:fld id="{3CF8B942-45BC-4CD0-A4E2-3DE26AD2A1E1}" type="datetimeFigureOut">
              <a:rPr lang="ar-IQ" smtClean="0"/>
              <a:t>14/09/1441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01BC0E6A-BA96-4FC9-B510-7AC25061E2BD}" type="slidenum">
              <a:rPr lang="ar-IQ" smtClean="0"/>
              <a:t>‹#›</a:t>
            </a:fld>
            <a:endParaRPr lang="ar-IQ"/>
          </a:p>
        </p:txBody>
      </p:sp>
      <p:sp>
        <p:nvSpPr>
          <p:cNvPr id="3" name="Subtitle 2"/>
          <p:cNvSpPr>
            <a:spLocks noGrp="1"/>
          </p:cNvSpPr>
          <p:nvPr>
            <p:ph type="subTitle" idx="1"/>
          </p:nvPr>
        </p:nvSpPr>
        <p:spPr>
          <a:xfrm>
            <a:off x="1219200" y="3886200"/>
            <a:ext cx="6400800" cy="1752600"/>
          </a:xfrm>
        </p:spPr>
        <p:txBody>
          <a:bodyPr>
            <a:normAutofit/>
          </a:bodyPr>
          <a:lstStyle>
            <a:lvl1pPr marL="0" indent="0" algn="ctr">
              <a:buNone/>
              <a:defRPr sz="1700"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2" name="Title 1"/>
          <p:cNvSpPr>
            <a:spLocks noGrp="1"/>
          </p:cNvSpPr>
          <p:nvPr>
            <p:ph type="ctrTitle"/>
          </p:nvPr>
        </p:nvSpPr>
        <p:spPr>
          <a:xfrm>
            <a:off x="685800" y="2007888"/>
            <a:ext cx="7772400" cy="1470025"/>
          </a:xfrm>
        </p:spPr>
        <p:txBody>
          <a:bodyPr/>
          <a:lstStyle>
            <a:lvl1pPr algn="ctr">
              <a:defRPr sz="3200"/>
            </a:lvl1pPr>
          </a:lstStyle>
          <a:p>
            <a:r>
              <a:rPr lang="ar-SA" smtClean="0"/>
              <a:t>انقر لتحرير نمط العنوان الرئيسي</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3CF8B942-45BC-4CD0-A4E2-3DE26AD2A1E1}" type="datetimeFigureOut">
              <a:rPr lang="ar-IQ" smtClean="0"/>
              <a:t>14/09/1441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01BC0E6A-BA96-4FC9-B510-7AC25061E2BD}"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3CF8B942-45BC-4CD0-A4E2-3DE26AD2A1E1}" type="datetimeFigureOut">
              <a:rPr lang="ar-IQ" smtClean="0"/>
              <a:t>14/09/1441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01BC0E6A-BA96-4FC9-B510-7AC25061E2BD}"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ar-SA" smtClean="0"/>
              <a:t>انقر لتحرير نمط العنوان الرئيسي</a:t>
            </a:r>
            <a:endParaRPr lang="en-US" dirty="0"/>
          </a:p>
        </p:txBody>
      </p:sp>
      <p:sp>
        <p:nvSpPr>
          <p:cNvPr id="4" name="Date Placeholder 3"/>
          <p:cNvSpPr>
            <a:spLocks noGrp="1"/>
          </p:cNvSpPr>
          <p:nvPr>
            <p:ph type="dt" sz="half" idx="10"/>
          </p:nvPr>
        </p:nvSpPr>
        <p:spPr/>
        <p:txBody>
          <a:bodyPr/>
          <a:lstStyle/>
          <a:p>
            <a:fld id="{3CF8B942-45BC-4CD0-A4E2-3DE26AD2A1E1}" type="datetimeFigureOut">
              <a:rPr lang="ar-IQ" smtClean="0"/>
              <a:t>14/09/1441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01BC0E6A-BA96-4FC9-B510-7AC25061E2BD}" type="slidenum">
              <a:rPr lang="ar-IQ" smtClean="0"/>
              <a:t>‹#›</a:t>
            </a:fld>
            <a:endParaRPr lang="ar-IQ"/>
          </a:p>
        </p:txBody>
      </p:sp>
      <p:sp>
        <p:nvSpPr>
          <p:cNvPr id="8" name="Content Placeholder 7"/>
          <p:cNvSpPr>
            <a:spLocks noGrp="1"/>
          </p:cNvSpPr>
          <p:nvPr>
            <p:ph sz="quarter" idx="13"/>
          </p:nvPr>
        </p:nvSpPr>
        <p:spPr>
          <a:xfrm>
            <a:off x="609600" y="1600200"/>
            <a:ext cx="7924800" cy="4114800"/>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609600" y="4962525"/>
            <a:ext cx="7885113" cy="1362075"/>
          </a:xfrm>
        </p:spPr>
        <p:txBody>
          <a:bodyPr anchor="t"/>
          <a:lstStyle>
            <a:lvl1pPr algn="l">
              <a:defRPr sz="3200" b="0" i="0" cap="all" baseline="0"/>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09600" y="3462338"/>
            <a:ext cx="7885113" cy="1500187"/>
          </a:xfrm>
        </p:spPr>
        <p:txBody>
          <a:bodyPr anchor="b">
            <a:normAutofit/>
          </a:bodyPr>
          <a:lstStyle>
            <a:lvl1pPr marL="0" indent="0">
              <a:buNone/>
              <a:defRPr sz="1700" baseline="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3CF8B942-45BC-4CD0-A4E2-3DE26AD2A1E1}" type="datetimeFigureOut">
              <a:rPr lang="ar-IQ" smtClean="0"/>
              <a:t>14/09/1441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01BC0E6A-BA96-4FC9-B510-7AC25061E2BD}" type="slidenum">
              <a:rPr lang="ar-IQ" smtClean="0"/>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11" name="Content Placeholder 10"/>
          <p:cNvSpPr>
            <a:spLocks noGrp="1"/>
          </p:cNvSpPr>
          <p:nvPr>
            <p:ph sz="quarter" idx="13"/>
          </p:nvPr>
        </p:nvSpPr>
        <p:spPr>
          <a:xfrm>
            <a:off x="609600" y="1600200"/>
            <a:ext cx="3733800" cy="4114800"/>
          </a:xfrm>
        </p:spPr>
        <p:txBody>
          <a:bodyPr/>
          <a:lstStyle>
            <a:lvl5pPr>
              <a:defRPr/>
            </a:lvl5pPr>
            <a:lvl6pPr>
              <a:buClr>
                <a:schemeClr val="tx2"/>
              </a:buClr>
              <a:buFont typeface="Arial" pitchFamily="34" charset="0"/>
              <a:buChar char="•"/>
              <a:defRPr/>
            </a:lvl6pPr>
            <a:lvl7pPr>
              <a:buClr>
                <a:schemeClr val="tx2"/>
              </a:buClr>
              <a:buFont typeface="Arial" pitchFamily="34" charset="0"/>
              <a:buChar char="•"/>
              <a:defRPr/>
            </a:lvl7pPr>
            <a:lvl8pPr>
              <a:buClr>
                <a:schemeClr val="tx2"/>
              </a:buClr>
              <a:buFont typeface="Arial" pitchFamily="34" charset="0"/>
              <a:buChar char="•"/>
              <a:defRPr/>
            </a:lvl8pPr>
            <a:lvl9pPr>
              <a:buClr>
                <a:schemeClr val="tx2"/>
              </a:buClr>
              <a:buFont typeface="Arial" pitchFamily="34" charset="0"/>
              <a:buChar char="•"/>
              <a:defRPr/>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smtClean="0"/>
          </a:p>
        </p:txBody>
      </p:sp>
      <p:sp>
        <p:nvSpPr>
          <p:cNvPr id="13" name="Content Placeholder 12"/>
          <p:cNvSpPr>
            <a:spLocks noGrp="1"/>
          </p:cNvSpPr>
          <p:nvPr>
            <p:ph sz="quarter" idx="14"/>
          </p:nvPr>
        </p:nvSpPr>
        <p:spPr>
          <a:xfrm>
            <a:off x="4800600" y="1600200"/>
            <a:ext cx="3733800" cy="41148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smtClean="0"/>
          </a:p>
        </p:txBody>
      </p:sp>
      <p:sp>
        <p:nvSpPr>
          <p:cNvPr id="2" name="Title 1"/>
          <p:cNvSpPr>
            <a:spLocks noGrp="1"/>
          </p:cNvSpPr>
          <p:nvPr>
            <p:ph type="title"/>
          </p:nvPr>
        </p:nvSpPr>
        <p:spPr>
          <a:xfrm>
            <a:off x="609600" y="274638"/>
            <a:ext cx="7924800" cy="1143000"/>
          </a:xfrm>
        </p:spPr>
        <p:txBody>
          <a:bodyPr/>
          <a:lstStyle/>
          <a:p>
            <a:r>
              <a:rPr lang="ar-SA" smtClean="0"/>
              <a:t>انقر لتحرير نمط العنوان الرئيسي</a:t>
            </a:r>
            <a:endParaRPr lang="en-US" dirty="0"/>
          </a:p>
        </p:txBody>
      </p:sp>
      <p:sp>
        <p:nvSpPr>
          <p:cNvPr id="5" name="Date Placeholder 4"/>
          <p:cNvSpPr>
            <a:spLocks noGrp="1"/>
          </p:cNvSpPr>
          <p:nvPr>
            <p:ph type="dt" sz="half" idx="10"/>
          </p:nvPr>
        </p:nvSpPr>
        <p:spPr/>
        <p:txBody>
          <a:bodyPr/>
          <a:lstStyle/>
          <a:p>
            <a:fld id="{3CF8B942-45BC-4CD0-A4E2-3DE26AD2A1E1}" type="datetimeFigureOut">
              <a:rPr lang="ar-IQ" smtClean="0"/>
              <a:t>14/09/1441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01BC0E6A-BA96-4FC9-B510-7AC25061E2BD}" type="slidenum">
              <a:rPr lang="ar-IQ" smtClean="0"/>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13" name="Content Placeholder 12"/>
          <p:cNvSpPr>
            <a:spLocks noGrp="1"/>
          </p:cNvSpPr>
          <p:nvPr>
            <p:ph sz="quarter" idx="14"/>
          </p:nvPr>
        </p:nvSpPr>
        <p:spPr>
          <a:xfrm>
            <a:off x="4800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smtClean="0"/>
          </a:p>
        </p:txBody>
      </p:sp>
      <p:sp>
        <p:nvSpPr>
          <p:cNvPr id="11" name="Content Placeholder 10"/>
          <p:cNvSpPr>
            <a:spLocks noGrp="1"/>
          </p:cNvSpPr>
          <p:nvPr>
            <p:ph sz="quarter" idx="13"/>
          </p:nvPr>
        </p:nvSpPr>
        <p:spPr>
          <a:xfrm>
            <a:off x="609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smtClean="0"/>
          </a:p>
        </p:txBody>
      </p:sp>
      <p:sp>
        <p:nvSpPr>
          <p:cNvPr id="2" name="Title 1"/>
          <p:cNvSpPr>
            <a:spLocks noGrp="1"/>
          </p:cNvSpPr>
          <p:nvPr>
            <p:ph type="title"/>
          </p:nvPr>
        </p:nvSpPr>
        <p:spPr>
          <a:xfrm>
            <a:off x="609600" y="274638"/>
            <a:ext cx="7924800" cy="1143000"/>
          </a:xfrm>
        </p:spPr>
        <p:txBody>
          <a:bodyPr/>
          <a:lstStyle>
            <a:lvl1pPr>
              <a:defRPr/>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09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5" name="Text Placeholder 4"/>
          <p:cNvSpPr>
            <a:spLocks noGrp="1"/>
          </p:cNvSpPr>
          <p:nvPr>
            <p:ph type="body" sz="quarter" idx="3"/>
          </p:nvPr>
        </p:nvSpPr>
        <p:spPr>
          <a:xfrm>
            <a:off x="4800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7" name="Date Placeholder 6"/>
          <p:cNvSpPr>
            <a:spLocks noGrp="1"/>
          </p:cNvSpPr>
          <p:nvPr>
            <p:ph type="dt" sz="half" idx="10"/>
          </p:nvPr>
        </p:nvSpPr>
        <p:spPr/>
        <p:txBody>
          <a:bodyPr/>
          <a:lstStyle/>
          <a:p>
            <a:fld id="{3CF8B942-45BC-4CD0-A4E2-3DE26AD2A1E1}" type="datetimeFigureOut">
              <a:rPr lang="ar-IQ" smtClean="0"/>
              <a:t>14/09/1441</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01BC0E6A-BA96-4FC9-B510-7AC25061E2BD}" type="slidenum">
              <a:rPr lang="ar-IQ" smtClean="0"/>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3CF8B942-45BC-4CD0-A4E2-3DE26AD2A1E1}" type="datetimeFigureOut">
              <a:rPr lang="ar-IQ" smtClean="0"/>
              <a:t>14/09/1441</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01BC0E6A-BA96-4FC9-B510-7AC25061E2BD}"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CF8B942-45BC-4CD0-A4E2-3DE26AD2A1E1}" type="datetimeFigureOut">
              <a:rPr lang="ar-IQ" smtClean="0"/>
              <a:t>14/09/1441</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01BC0E6A-BA96-4FC9-B510-7AC25061E2BD}"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9" name="Content Placeholder 8"/>
          <p:cNvSpPr>
            <a:spLocks noGrp="1"/>
          </p:cNvSpPr>
          <p:nvPr>
            <p:ph sz="quarter" idx="13"/>
          </p:nvPr>
        </p:nvSpPr>
        <p:spPr>
          <a:xfrm>
            <a:off x="3962400" y="1447800"/>
            <a:ext cx="4648200" cy="4267200"/>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2" name="Title 1"/>
          <p:cNvSpPr>
            <a:spLocks noGrp="1"/>
          </p:cNvSpPr>
          <p:nvPr>
            <p:ph type="title"/>
          </p:nvPr>
        </p:nvSpPr>
        <p:spPr>
          <a:xfrm>
            <a:off x="612648" y="1447800"/>
            <a:ext cx="2971800" cy="1097280"/>
          </a:xfrm>
        </p:spPr>
        <p:txBody>
          <a:bodyPr anchor="b"/>
          <a:lstStyle>
            <a:lvl1pPr algn="l">
              <a:defRPr sz="1800" b="0" i="0" cap="none" baseline="0">
                <a:solidFill>
                  <a:schemeClr val="tx2"/>
                </a:solidFill>
              </a:defRPr>
            </a:lvl1pPr>
          </a:lstStyle>
          <a:p>
            <a:r>
              <a:rPr lang="ar-SA" smtClean="0"/>
              <a:t>انقر لتحرير نمط العنوان الرئيسي</a:t>
            </a:r>
            <a:endParaRPr lang="en-US" dirty="0"/>
          </a:p>
        </p:txBody>
      </p:sp>
      <p:sp>
        <p:nvSpPr>
          <p:cNvPr id="4" name="Text Placeholder 3"/>
          <p:cNvSpPr>
            <a:spLocks noGrp="1"/>
          </p:cNvSpPr>
          <p:nvPr>
            <p:ph type="body" sz="half" idx="2"/>
          </p:nvPr>
        </p:nvSpPr>
        <p:spPr>
          <a:xfrm>
            <a:off x="612648" y="2547891"/>
            <a:ext cx="2971800" cy="3167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3CF8B942-45BC-4CD0-A4E2-3DE26AD2A1E1}" type="datetimeFigureOut">
              <a:rPr lang="ar-IQ" smtClean="0"/>
              <a:t>14/09/1441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01BC0E6A-BA96-4FC9-B510-7AC25061E2BD}" type="slidenum">
              <a:rPr lang="ar-IQ" smtClean="0"/>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pic>
        <p:nvPicPr>
          <p:cNvPr id="11" name="Picture 10" descr="horizon.png"/>
          <p:cNvPicPr>
            <a:picLocks noChangeAspect="1"/>
          </p:cNvPicPr>
          <p:nvPr/>
        </p:nvPicPr>
        <p:blipFill>
          <a:blip r:embed="rId2" cstate="print"/>
          <a:stretch>
            <a:fillRect/>
          </a:stretch>
        </p:blipFill>
        <p:spPr>
          <a:xfrm>
            <a:off x="0" y="0"/>
            <a:ext cx="9144000" cy="6858000"/>
          </a:xfrm>
          <a:prstGeom prst="rect">
            <a:avLst/>
          </a:prstGeom>
        </p:spPr>
      </p:pic>
      <p:sp>
        <p:nvSpPr>
          <p:cNvPr id="2" name="Title 1"/>
          <p:cNvSpPr>
            <a:spLocks noGrp="1"/>
          </p:cNvSpPr>
          <p:nvPr>
            <p:ph type="title"/>
          </p:nvPr>
        </p:nvSpPr>
        <p:spPr>
          <a:xfrm>
            <a:off x="609600" y="1447800"/>
            <a:ext cx="2971800" cy="1097280"/>
          </a:xfrm>
        </p:spPr>
        <p:txBody>
          <a:bodyPr anchor="b"/>
          <a:lstStyle>
            <a:lvl1pPr algn="l">
              <a:defRPr sz="1800" b="0" i="0" cap="none" baseline="0">
                <a:solidFill>
                  <a:schemeClr val="tx2"/>
                </a:solidFill>
              </a:defRPr>
            </a:lvl1pPr>
          </a:lstStyle>
          <a:p>
            <a:r>
              <a:rPr lang="ar-SA" smtClean="0"/>
              <a:t>انقر لتحرير نمط العنوان الرئيسي</a:t>
            </a:r>
            <a:endParaRPr lang="en-US" dirty="0"/>
          </a:p>
        </p:txBody>
      </p:sp>
      <p:sp>
        <p:nvSpPr>
          <p:cNvPr id="3" name="Picture Placeholder 2"/>
          <p:cNvSpPr>
            <a:spLocks noGrp="1"/>
          </p:cNvSpPr>
          <p:nvPr>
            <p:ph type="pic" idx="1"/>
          </p:nvPr>
        </p:nvSpPr>
        <p:spPr>
          <a:xfrm>
            <a:off x="4657344" y="1447800"/>
            <a:ext cx="3419856" cy="3474720"/>
          </a:xfrm>
          <a:custGeom>
            <a:avLst/>
            <a:gdLst>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74450 w 3419856"/>
              <a:gd name="connsiteY9" fmla="*/ 3429000 h 3429000"/>
              <a:gd name="connsiteX10" fmla="*/ 21806 w 3419856"/>
              <a:gd name="connsiteY10" fmla="*/ 3407194 h 3429000"/>
              <a:gd name="connsiteX11" fmla="*/ 0 w 3419856"/>
              <a:gd name="connsiteY11" fmla="*/ 3354550 h 3429000"/>
              <a:gd name="connsiteX12" fmla="*/ 0 w 3419856"/>
              <a:gd name="connsiteY12" fmla="*/ 74450 h 3429000"/>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21806 w 3419856"/>
              <a:gd name="connsiteY9" fmla="*/ 3407194 h 3429000"/>
              <a:gd name="connsiteX10" fmla="*/ 0 w 3419856"/>
              <a:gd name="connsiteY10" fmla="*/ 3354550 h 3429000"/>
              <a:gd name="connsiteX11" fmla="*/ 0 w 3419856"/>
              <a:gd name="connsiteY11" fmla="*/ 74450 h 3429000"/>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8026"/>
              <a:gd name="connsiteY0" fmla="*/ 74450 h 3910007"/>
              <a:gd name="connsiteX1" fmla="*/ 21806 w 3968026"/>
              <a:gd name="connsiteY1" fmla="*/ 21806 h 3910007"/>
              <a:gd name="connsiteX2" fmla="*/ 74450 w 3968026"/>
              <a:gd name="connsiteY2" fmla="*/ 0 h 3910007"/>
              <a:gd name="connsiteX3" fmla="*/ 3345406 w 3968026"/>
              <a:gd name="connsiteY3" fmla="*/ 0 h 3910007"/>
              <a:gd name="connsiteX4" fmla="*/ 3398050 w 3968026"/>
              <a:gd name="connsiteY4" fmla="*/ 21806 h 3910007"/>
              <a:gd name="connsiteX5" fmla="*/ 3419856 w 3968026"/>
              <a:gd name="connsiteY5" fmla="*/ 74450 h 3910007"/>
              <a:gd name="connsiteX6" fmla="*/ 3419856 w 3968026"/>
              <a:gd name="connsiteY6" fmla="*/ 3354550 h 3910007"/>
              <a:gd name="connsiteX7" fmla="*/ 3398050 w 3968026"/>
              <a:gd name="connsiteY7" fmla="*/ 3407194 h 3910007"/>
              <a:gd name="connsiteX8" fmla="*/ 0 w 3968026"/>
              <a:gd name="connsiteY8" fmla="*/ 3354550 h 3910007"/>
              <a:gd name="connsiteX9" fmla="*/ 0 w 3968026"/>
              <a:gd name="connsiteY9" fmla="*/ 74450 h 3910007"/>
              <a:gd name="connsiteX0" fmla="*/ 0 w 3419856"/>
              <a:gd name="connsiteY0" fmla="*/ 74450 h 3901233"/>
              <a:gd name="connsiteX1" fmla="*/ 21806 w 3419856"/>
              <a:gd name="connsiteY1" fmla="*/ 21806 h 3901233"/>
              <a:gd name="connsiteX2" fmla="*/ 74450 w 3419856"/>
              <a:gd name="connsiteY2" fmla="*/ 0 h 3901233"/>
              <a:gd name="connsiteX3" fmla="*/ 3345406 w 3419856"/>
              <a:gd name="connsiteY3" fmla="*/ 0 h 3901233"/>
              <a:gd name="connsiteX4" fmla="*/ 3398050 w 3419856"/>
              <a:gd name="connsiteY4" fmla="*/ 21806 h 3901233"/>
              <a:gd name="connsiteX5" fmla="*/ 3419856 w 3419856"/>
              <a:gd name="connsiteY5" fmla="*/ 74450 h 3901233"/>
              <a:gd name="connsiteX6" fmla="*/ 3419856 w 3419856"/>
              <a:gd name="connsiteY6" fmla="*/ 3354550 h 3901233"/>
              <a:gd name="connsiteX7" fmla="*/ 0 w 3419856"/>
              <a:gd name="connsiteY7" fmla="*/ 3354550 h 3901233"/>
              <a:gd name="connsiteX8" fmla="*/ 0 w 3419856"/>
              <a:gd name="connsiteY8" fmla="*/ 74450 h 3901233"/>
              <a:gd name="connsiteX0" fmla="*/ 0 w 3419856"/>
              <a:gd name="connsiteY0" fmla="*/ 74450 h 3354550"/>
              <a:gd name="connsiteX1" fmla="*/ 21806 w 3419856"/>
              <a:gd name="connsiteY1" fmla="*/ 21806 h 3354550"/>
              <a:gd name="connsiteX2" fmla="*/ 74450 w 3419856"/>
              <a:gd name="connsiteY2" fmla="*/ 0 h 3354550"/>
              <a:gd name="connsiteX3" fmla="*/ 3345406 w 3419856"/>
              <a:gd name="connsiteY3" fmla="*/ 0 h 3354550"/>
              <a:gd name="connsiteX4" fmla="*/ 3398050 w 3419856"/>
              <a:gd name="connsiteY4" fmla="*/ 21806 h 3354550"/>
              <a:gd name="connsiteX5" fmla="*/ 3419856 w 3419856"/>
              <a:gd name="connsiteY5" fmla="*/ 74450 h 3354550"/>
              <a:gd name="connsiteX6" fmla="*/ 3419856 w 3419856"/>
              <a:gd name="connsiteY6" fmla="*/ 3354550 h 3354550"/>
              <a:gd name="connsiteX7" fmla="*/ 0 w 3419856"/>
              <a:gd name="connsiteY7" fmla="*/ 3354550 h 3354550"/>
              <a:gd name="connsiteX8" fmla="*/ 0 w 3419856"/>
              <a:gd name="connsiteY8" fmla="*/ 74450 h 3354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419856" h="3354550">
                <a:moveTo>
                  <a:pt x="0" y="74450"/>
                </a:moveTo>
                <a:cubicBezTo>
                  <a:pt x="0" y="54705"/>
                  <a:pt x="7844" y="35768"/>
                  <a:pt x="21806" y="21806"/>
                </a:cubicBezTo>
                <a:cubicBezTo>
                  <a:pt x="35768" y="7844"/>
                  <a:pt x="54705" y="0"/>
                  <a:pt x="74450" y="0"/>
                </a:cubicBezTo>
                <a:lnTo>
                  <a:pt x="3345406" y="0"/>
                </a:lnTo>
                <a:cubicBezTo>
                  <a:pt x="3365151" y="0"/>
                  <a:pt x="3384088" y="7844"/>
                  <a:pt x="3398050" y="21806"/>
                </a:cubicBezTo>
                <a:cubicBezTo>
                  <a:pt x="3412012" y="35768"/>
                  <a:pt x="3419856" y="54705"/>
                  <a:pt x="3419856" y="74450"/>
                </a:cubicBezTo>
                <a:lnTo>
                  <a:pt x="3419856" y="3354550"/>
                </a:lnTo>
                <a:lnTo>
                  <a:pt x="0" y="3354550"/>
                </a:lnTo>
                <a:lnTo>
                  <a:pt x="0" y="74450"/>
                </a:lnTo>
                <a:close/>
              </a:path>
            </a:pathLst>
          </a:custGeom>
        </p:spPr>
        <p:txBody>
          <a:bodyPr>
            <a:normAutofit/>
          </a:bodyPr>
          <a:lstStyle>
            <a:lvl1pPr marL="0" indent="0" algn="ctr">
              <a:buNone/>
              <a:defRPr sz="2000" baseline="0">
                <a:solidFill>
                  <a:schemeClr val="tx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609600" y="2547890"/>
            <a:ext cx="2971800" cy="2405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3CF8B942-45BC-4CD0-A4E2-3DE26AD2A1E1}" type="datetimeFigureOut">
              <a:rPr lang="ar-IQ" smtClean="0"/>
              <a:t>14/09/1441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01BC0E6A-BA96-4FC9-B510-7AC25061E2BD}" type="slidenum">
              <a:rPr lang="ar-IQ" smtClean="0"/>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13" cstate="print"/>
          <a:stretch>
            <a:fillRect/>
          </a:stretch>
        </p:blipFill>
        <p:spPr>
          <a:xfrm>
            <a:off x="0" y="0"/>
            <a:ext cx="9144000" cy="6858000"/>
          </a:xfrm>
          <a:prstGeom prst="rect">
            <a:avLst/>
          </a:prstGeom>
        </p:spPr>
      </p:pic>
      <p:sp>
        <p:nvSpPr>
          <p:cNvPr id="2" name="Title Placeholder 1"/>
          <p:cNvSpPr>
            <a:spLocks noGrp="1"/>
          </p:cNvSpPr>
          <p:nvPr>
            <p:ph type="title"/>
          </p:nvPr>
        </p:nvSpPr>
        <p:spPr>
          <a:xfrm>
            <a:off x="609600" y="274638"/>
            <a:ext cx="7924800" cy="1143000"/>
          </a:xfrm>
          <a:prstGeom prst="rect">
            <a:avLst/>
          </a:prstGeom>
        </p:spPr>
        <p:txBody>
          <a:bodyPr vert="horz" lIns="91440" tIns="45720" rIns="91440" bIns="45720" rtlCol="0" anchor="b" anchorCtr="0">
            <a:no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09600" y="1600200"/>
            <a:ext cx="7924800" cy="4525963"/>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smtClean="0"/>
          </a:p>
        </p:txBody>
      </p:sp>
      <p:sp>
        <p:nvSpPr>
          <p:cNvPr id="4" name="Date Placeholder 3"/>
          <p:cNvSpPr>
            <a:spLocks noGrp="1"/>
          </p:cNvSpPr>
          <p:nvPr>
            <p:ph type="dt" sz="half" idx="2"/>
          </p:nvPr>
        </p:nvSpPr>
        <p:spPr>
          <a:xfrm>
            <a:off x="5715000" y="6356350"/>
            <a:ext cx="1524000" cy="365125"/>
          </a:xfrm>
          <a:prstGeom prst="rect">
            <a:avLst/>
          </a:prstGeom>
        </p:spPr>
        <p:txBody>
          <a:bodyPr vert="horz" lIns="91440" tIns="45720" rIns="91440" bIns="45720" rtlCol="0" anchor="ctr"/>
          <a:lstStyle>
            <a:lvl1pPr algn="r">
              <a:defRPr sz="1000" strike="noStrike" spc="60" baseline="0">
                <a:solidFill>
                  <a:schemeClr val="tx1"/>
                </a:solidFill>
              </a:defRPr>
            </a:lvl1pPr>
          </a:lstStyle>
          <a:p>
            <a:fld id="{3CF8B942-45BC-4CD0-A4E2-3DE26AD2A1E1}" type="datetimeFigureOut">
              <a:rPr lang="ar-IQ" smtClean="0"/>
              <a:t>14/09/1441</a:t>
            </a:fld>
            <a:endParaRPr lang="ar-IQ"/>
          </a:p>
        </p:txBody>
      </p:sp>
      <p:sp>
        <p:nvSpPr>
          <p:cNvPr id="5" name="Footer Placeholder 4"/>
          <p:cNvSpPr>
            <a:spLocks noGrp="1"/>
          </p:cNvSpPr>
          <p:nvPr>
            <p:ph type="ftr" sz="quarter" idx="3"/>
          </p:nvPr>
        </p:nvSpPr>
        <p:spPr>
          <a:xfrm>
            <a:off x="609600" y="6356350"/>
            <a:ext cx="2895600" cy="365125"/>
          </a:xfrm>
          <a:prstGeom prst="rect">
            <a:avLst/>
          </a:prstGeom>
        </p:spPr>
        <p:txBody>
          <a:bodyPr vert="horz" lIns="91440" tIns="45720" rIns="91440" bIns="45720" rtlCol="0" anchor="ctr"/>
          <a:lstStyle>
            <a:lvl1pPr algn="l">
              <a:defRPr sz="1000" cap="all" spc="60" baseline="0">
                <a:solidFill>
                  <a:schemeClr val="tx1"/>
                </a:solidFill>
              </a:defRPr>
            </a:lvl1pPr>
          </a:lstStyle>
          <a:p>
            <a:endParaRPr lang="ar-IQ"/>
          </a:p>
        </p:txBody>
      </p:sp>
      <p:sp>
        <p:nvSpPr>
          <p:cNvPr id="6" name="Slide Number Placeholder 5"/>
          <p:cNvSpPr>
            <a:spLocks noGrp="1"/>
          </p:cNvSpPr>
          <p:nvPr>
            <p:ph type="sldNum" sz="quarter" idx="4"/>
          </p:nvPr>
        </p:nvSpPr>
        <p:spPr>
          <a:xfrm>
            <a:off x="7543800" y="6356350"/>
            <a:ext cx="990600" cy="365125"/>
          </a:xfrm>
          <a:prstGeom prst="rect">
            <a:avLst/>
          </a:prstGeom>
        </p:spPr>
        <p:txBody>
          <a:bodyPr vert="horz" lIns="91440" tIns="45720" rIns="91440" bIns="45720" rtlCol="0" anchor="ctr"/>
          <a:lstStyle>
            <a:lvl1pPr algn="r">
              <a:defRPr sz="1100" baseline="0">
                <a:solidFill>
                  <a:schemeClr val="tx1"/>
                </a:solidFill>
              </a:defRPr>
            </a:lvl1pPr>
          </a:lstStyle>
          <a:p>
            <a:fld id="{01BC0E6A-BA96-4FC9-B510-7AC25061E2BD}" type="slidenum">
              <a:rPr lang="ar-IQ" smtClean="0"/>
              <a:t>‹#›</a:t>
            </a:fld>
            <a:endParaRPr lang="ar-IQ"/>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1" eaLnBrk="1" latinLnBrk="0" hangingPunct="1">
        <a:spcBef>
          <a:spcPct val="0"/>
        </a:spcBef>
        <a:buNone/>
        <a:defRPr sz="3000" kern="1200" cap="all" spc="50" baseline="0">
          <a:solidFill>
            <a:schemeClr val="tx1"/>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342900" algn="r" defTabSz="914400" rtl="1"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1pPr>
      <a:lvl2pPr marL="742950" indent="-285750" algn="r" defTabSz="914400" rtl="1"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2pPr>
      <a:lvl3pPr marL="1143000" indent="-228600" algn="r" defTabSz="914400" rtl="1"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3pPr>
      <a:lvl4pPr marL="1600200" indent="-228600" algn="r" defTabSz="914400" rtl="1"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4pPr>
      <a:lvl5pPr marL="2057400" indent="-228600" algn="r" defTabSz="914400" rtl="1"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5pPr>
      <a:lvl6pPr marL="2514600" indent="-228600" algn="r" defTabSz="914400" rtl="1"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6pPr>
      <a:lvl7pPr marL="2971800" indent="-228600" algn="r" defTabSz="914400" rtl="1"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7pPr>
      <a:lvl8pPr marL="3429000" indent="-228600" algn="r" defTabSz="914400" rtl="1"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8pPr>
      <a:lvl9pPr marL="3886200" indent="-228600" algn="r" defTabSz="914400" rtl="1"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p:txBody>
          <a:bodyPr/>
          <a:lstStyle/>
          <a:p>
            <a:r>
              <a:rPr lang="ar-IQ" dirty="0" smtClean="0"/>
              <a:t>استاذ المادة </a:t>
            </a:r>
          </a:p>
          <a:p>
            <a:r>
              <a:rPr lang="ar-IQ" dirty="0" smtClean="0"/>
              <a:t>أ. م . روافد هادي العبيدي </a:t>
            </a:r>
            <a:endParaRPr lang="ar-IQ" dirty="0"/>
          </a:p>
        </p:txBody>
      </p:sp>
      <p:sp>
        <p:nvSpPr>
          <p:cNvPr id="2" name="عنوان 1"/>
          <p:cNvSpPr>
            <a:spLocks noGrp="1"/>
          </p:cNvSpPr>
          <p:nvPr>
            <p:ph type="ctrTitle"/>
          </p:nvPr>
        </p:nvSpPr>
        <p:spPr/>
        <p:txBody>
          <a:bodyPr/>
          <a:lstStyle/>
          <a:p>
            <a:r>
              <a:rPr lang="ar-IQ" dirty="0" smtClean="0"/>
              <a:t>محاصيل بقول عملي </a:t>
            </a:r>
            <a:endParaRPr lang="ar-IQ" dirty="0"/>
          </a:p>
        </p:txBody>
      </p:sp>
    </p:spTree>
    <p:extLst>
      <p:ext uri="{BB962C8B-B14F-4D97-AF65-F5344CB8AC3E}">
        <p14:creationId xmlns:p14="http://schemas.microsoft.com/office/powerpoint/2010/main" val="7153482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403648" y="958580"/>
            <a:ext cx="6336704" cy="4635243"/>
          </a:xfrm>
          <a:prstGeom prst="rect">
            <a:avLst/>
          </a:prstGeom>
        </p:spPr>
        <p:txBody>
          <a:bodyPr wrap="square">
            <a:spAutoFit/>
          </a:bodyPr>
          <a:lstStyle/>
          <a:p>
            <a:pPr>
              <a:lnSpc>
                <a:spcPct val="115000"/>
              </a:lnSpc>
              <a:spcAft>
                <a:spcPts val="1000"/>
              </a:spcAft>
            </a:pPr>
            <a:r>
              <a:rPr lang="ar-IQ" sz="2000" b="1" dirty="0">
                <a:ea typeface="Calibri"/>
                <a:cs typeface="Times New Roman"/>
              </a:rPr>
              <a:t>المحاضرة الاولى  </a:t>
            </a:r>
            <a:endParaRPr lang="en-US" sz="2000" b="1" dirty="0">
              <a:ea typeface="Calibri"/>
              <a:cs typeface="Arial"/>
            </a:endParaRPr>
          </a:p>
          <a:p>
            <a:pPr>
              <a:lnSpc>
                <a:spcPct val="115000"/>
              </a:lnSpc>
              <a:spcAft>
                <a:spcPts val="1000"/>
              </a:spcAft>
            </a:pPr>
            <a:r>
              <a:rPr lang="ar-IQ" sz="2000" b="1" dirty="0">
                <a:ea typeface="Calibri"/>
                <a:cs typeface="Times New Roman"/>
              </a:rPr>
              <a:t> البقوليات :- هي احدى المحاصيل الحقلية  التي تستخدم بذورها  بشكل مباشر او غير مباشر  او علف </a:t>
            </a:r>
            <a:endParaRPr lang="en-US" sz="2000" b="1" dirty="0">
              <a:ea typeface="Calibri"/>
              <a:cs typeface="Arial"/>
            </a:endParaRPr>
          </a:p>
          <a:p>
            <a:pPr>
              <a:lnSpc>
                <a:spcPct val="115000"/>
              </a:lnSpc>
              <a:spcAft>
                <a:spcPts val="1000"/>
              </a:spcAft>
            </a:pPr>
            <a:r>
              <a:rPr lang="ar-IQ" sz="2000" b="1" dirty="0">
                <a:ea typeface="Calibri"/>
                <a:cs typeface="Times New Roman"/>
              </a:rPr>
              <a:t>الاهمية الاقتصادية لمحاصيل البقول </a:t>
            </a:r>
            <a:endParaRPr lang="en-US" sz="2000" b="1" dirty="0">
              <a:ea typeface="Calibri"/>
              <a:cs typeface="Arial"/>
            </a:endParaRPr>
          </a:p>
          <a:p>
            <a:pPr>
              <a:lnSpc>
                <a:spcPct val="115000"/>
              </a:lnSpc>
              <a:spcAft>
                <a:spcPts val="1000"/>
              </a:spcAft>
            </a:pPr>
            <a:r>
              <a:rPr lang="ar-IQ" sz="2000" b="1" dirty="0">
                <a:ea typeface="Calibri"/>
                <a:cs typeface="Times New Roman"/>
              </a:rPr>
              <a:t>محاصيل  البقول تتبع العائلة البقولية  </a:t>
            </a:r>
            <a:r>
              <a:rPr lang="en-US" sz="2000" b="1" dirty="0" err="1" smtClean="0">
                <a:effectLst/>
                <a:latin typeface="Times New Roman"/>
                <a:ea typeface="Calibri"/>
                <a:cs typeface="Arial"/>
              </a:rPr>
              <a:t>Fabaceae</a:t>
            </a:r>
            <a:r>
              <a:rPr lang="ar-IQ" sz="2000" b="1" dirty="0">
                <a:ea typeface="Calibri"/>
                <a:cs typeface="Times New Roman"/>
              </a:rPr>
              <a:t>  </a:t>
            </a:r>
            <a:endParaRPr lang="en-US" sz="2000" b="1" dirty="0">
              <a:ea typeface="Calibri"/>
              <a:cs typeface="Arial"/>
            </a:endParaRPr>
          </a:p>
          <a:p>
            <a:pPr>
              <a:lnSpc>
                <a:spcPct val="115000"/>
              </a:lnSpc>
              <a:spcAft>
                <a:spcPts val="1000"/>
              </a:spcAft>
            </a:pPr>
            <a:r>
              <a:rPr lang="ar-IQ" sz="2000" b="1" dirty="0">
                <a:ea typeface="Calibri"/>
                <a:cs typeface="Times New Roman"/>
              </a:rPr>
              <a:t> وتزرع </a:t>
            </a:r>
            <a:r>
              <a:rPr lang="ar-IQ" sz="2000" b="1" dirty="0" err="1">
                <a:ea typeface="Calibri"/>
                <a:cs typeface="Times New Roman"/>
              </a:rPr>
              <a:t>لاجل</a:t>
            </a:r>
            <a:r>
              <a:rPr lang="ar-IQ" sz="2000" b="1" dirty="0">
                <a:ea typeface="Calibri"/>
                <a:cs typeface="Times New Roman"/>
              </a:rPr>
              <a:t> بذورها والتي تستعمل كمصدر في غذاء الانسان , والحيواني </a:t>
            </a:r>
            <a:endParaRPr lang="en-US" sz="2000" b="1" dirty="0">
              <a:ea typeface="Calibri"/>
              <a:cs typeface="Arial"/>
            </a:endParaRPr>
          </a:p>
          <a:p>
            <a:pPr>
              <a:lnSpc>
                <a:spcPct val="115000"/>
              </a:lnSpc>
              <a:spcAft>
                <a:spcPts val="1000"/>
              </a:spcAft>
            </a:pPr>
            <a:r>
              <a:rPr lang="ar-IQ" sz="2000" b="1" dirty="0">
                <a:ea typeface="Calibri"/>
                <a:cs typeface="Times New Roman"/>
              </a:rPr>
              <a:t> كونها مصدر مهم للبروتين في تغذية الانسان </a:t>
            </a:r>
            <a:endParaRPr lang="en-US" sz="2000" b="1" dirty="0">
              <a:ea typeface="Calibri"/>
              <a:cs typeface="Arial"/>
            </a:endParaRPr>
          </a:p>
          <a:p>
            <a:pPr>
              <a:lnSpc>
                <a:spcPct val="115000"/>
              </a:lnSpc>
              <a:spcAft>
                <a:spcPts val="1000"/>
              </a:spcAft>
            </a:pPr>
            <a:r>
              <a:rPr lang="ar-IQ" sz="2000" b="1" dirty="0">
                <a:ea typeface="Calibri"/>
                <a:cs typeface="Times New Roman"/>
              </a:rPr>
              <a:t> كما وتعد البقوليات مصدر مهم للنتروجين في التربة  </a:t>
            </a:r>
            <a:endParaRPr lang="en-US" sz="2000" b="1" dirty="0">
              <a:ea typeface="Calibri"/>
              <a:cs typeface="Arial"/>
            </a:endParaRPr>
          </a:p>
          <a:p>
            <a:pPr>
              <a:lnSpc>
                <a:spcPct val="115000"/>
              </a:lnSpc>
              <a:spcAft>
                <a:spcPts val="1000"/>
              </a:spcAft>
            </a:pPr>
            <a:r>
              <a:rPr lang="ar-IQ" sz="2000" b="1" dirty="0">
                <a:ea typeface="Calibri"/>
                <a:cs typeface="Times New Roman"/>
              </a:rPr>
              <a:t>تستخدم كسماد اخضر او نباتات تغطية لتقليل التبخر في التربة </a:t>
            </a:r>
            <a:endParaRPr lang="en-US" sz="2000" b="1" dirty="0">
              <a:ea typeface="Calibri"/>
              <a:cs typeface="Arial"/>
            </a:endParaRPr>
          </a:p>
          <a:p>
            <a:pPr>
              <a:lnSpc>
                <a:spcPct val="115000"/>
              </a:lnSpc>
              <a:spcAft>
                <a:spcPts val="1000"/>
              </a:spcAft>
            </a:pPr>
            <a:r>
              <a:rPr lang="ar-IQ" sz="2000" b="1" dirty="0">
                <a:ea typeface="Calibri"/>
                <a:cs typeface="Times New Roman"/>
              </a:rPr>
              <a:t>تحتوي بذورها على كل </a:t>
            </a:r>
            <a:r>
              <a:rPr lang="ar-IQ" sz="2000" b="1" dirty="0" err="1">
                <a:ea typeface="Calibri"/>
                <a:cs typeface="Times New Roman"/>
              </a:rPr>
              <a:t>مايحتاحه</a:t>
            </a:r>
            <a:r>
              <a:rPr lang="ar-IQ" sz="2000" b="1" dirty="0">
                <a:ea typeface="Calibri"/>
                <a:cs typeface="Times New Roman"/>
              </a:rPr>
              <a:t> الفرد من الاحماض الامينية . </a:t>
            </a:r>
            <a:endParaRPr lang="en-US" sz="2000" b="1" dirty="0">
              <a:ea typeface="Calibri"/>
              <a:cs typeface="Arial"/>
            </a:endParaRPr>
          </a:p>
        </p:txBody>
      </p:sp>
    </p:spTree>
    <p:extLst>
      <p:ext uri="{BB962C8B-B14F-4D97-AF65-F5344CB8AC3E}">
        <p14:creationId xmlns:p14="http://schemas.microsoft.com/office/powerpoint/2010/main" val="3367860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709428" y="548680"/>
            <a:ext cx="6264696" cy="3139321"/>
          </a:xfrm>
          <a:prstGeom prst="rect">
            <a:avLst/>
          </a:prstGeom>
        </p:spPr>
        <p:txBody>
          <a:bodyPr wrap="square">
            <a:spAutoFit/>
          </a:bodyPr>
          <a:lstStyle/>
          <a:p>
            <a:pPr lvl="0"/>
            <a:r>
              <a:rPr lang="ar-IQ" b="1" dirty="0">
                <a:cs typeface="+mj-cs"/>
              </a:rPr>
              <a:t>الصفات التي تميز محاصيل البقول عن غيرها من المحاصيل غير البقولية </a:t>
            </a:r>
            <a:endParaRPr lang="en-US" b="1" dirty="0">
              <a:cs typeface="+mj-cs"/>
            </a:endParaRPr>
          </a:p>
          <a:p>
            <a:r>
              <a:rPr lang="ar-IQ" b="1" dirty="0">
                <a:cs typeface="+mj-cs"/>
              </a:rPr>
              <a:t>1- وجود مجموع جذري وتدي ينتشر عليه عقد بكتيرية تحتوي على بكتريه عقدية من جنس  </a:t>
            </a:r>
            <a:r>
              <a:rPr lang="en-US" b="1" dirty="0">
                <a:cs typeface="+mj-cs"/>
              </a:rPr>
              <a:t>Rhizobium</a:t>
            </a:r>
            <a:r>
              <a:rPr lang="ar-IQ" b="1" dirty="0">
                <a:cs typeface="+mj-cs"/>
              </a:rPr>
              <a:t>  تقوم بتثبيت النتروجين الجوي </a:t>
            </a:r>
            <a:endParaRPr lang="en-US" b="1" dirty="0">
              <a:cs typeface="+mj-cs"/>
            </a:endParaRPr>
          </a:p>
          <a:p>
            <a:r>
              <a:rPr lang="ar-IQ" b="1" dirty="0">
                <a:cs typeface="+mj-cs"/>
              </a:rPr>
              <a:t>2- تسود بها ظاهرة تساقط الازهار طبيعيا نتيجة ان النبات يحمل عدد اكثر من اللازم ولأيمكن لهذا العدد ان يخصب  يسمى هذا بالتساقط الطبيعي . ولكن هناك عوامل تساعد في زيادة تساقط الازهار منها </a:t>
            </a:r>
            <a:endParaRPr lang="en-US" b="1" dirty="0">
              <a:cs typeface="+mj-cs"/>
            </a:endParaRPr>
          </a:p>
          <a:p>
            <a:r>
              <a:rPr lang="ar-IQ" b="1" dirty="0">
                <a:cs typeface="+mj-cs"/>
              </a:rPr>
              <a:t>أ- </a:t>
            </a:r>
            <a:r>
              <a:rPr lang="ar-IQ" b="1" dirty="0" err="1">
                <a:cs typeface="+mj-cs"/>
              </a:rPr>
              <a:t>التاخير</a:t>
            </a:r>
            <a:r>
              <a:rPr lang="ar-IQ" b="1" dirty="0">
                <a:cs typeface="+mj-cs"/>
              </a:rPr>
              <a:t> في موعد الزراعة </a:t>
            </a:r>
            <a:endParaRPr lang="en-US" b="1" dirty="0">
              <a:cs typeface="+mj-cs"/>
            </a:endParaRPr>
          </a:p>
          <a:p>
            <a:r>
              <a:rPr lang="ar-IQ" b="1" dirty="0">
                <a:cs typeface="+mj-cs"/>
              </a:rPr>
              <a:t>ب- نقص بعض العناصر مثل الفسفور والبوتاسيوم </a:t>
            </a:r>
            <a:endParaRPr lang="en-US" b="1" dirty="0">
              <a:cs typeface="+mj-cs"/>
            </a:endParaRPr>
          </a:p>
          <a:p>
            <a:r>
              <a:rPr lang="ar-IQ" b="1" dirty="0">
                <a:cs typeface="+mj-cs"/>
              </a:rPr>
              <a:t>ج- اختلاف كمية الضوء اثناء التزهير </a:t>
            </a:r>
            <a:endParaRPr lang="en-US" b="1" dirty="0">
              <a:cs typeface="+mj-cs"/>
            </a:endParaRPr>
          </a:p>
          <a:p>
            <a:r>
              <a:rPr lang="ar-IQ" b="1" dirty="0">
                <a:cs typeface="+mj-cs"/>
              </a:rPr>
              <a:t>د- نقص او زيادة الماء خاصة اثناء التزهير </a:t>
            </a:r>
            <a:endParaRPr lang="en-US" b="1" dirty="0">
              <a:cs typeface="+mj-cs"/>
            </a:endParaRPr>
          </a:p>
          <a:p>
            <a:r>
              <a:rPr lang="ar-IQ" b="1" dirty="0">
                <a:cs typeface="+mj-cs"/>
              </a:rPr>
              <a:t>ه- زيادة الكثافة النباتية اكثر من المطلوب </a:t>
            </a:r>
          </a:p>
        </p:txBody>
      </p:sp>
      <p:sp>
        <p:nvSpPr>
          <p:cNvPr id="3" name="مستطيل 2"/>
          <p:cNvSpPr/>
          <p:nvPr/>
        </p:nvSpPr>
        <p:spPr>
          <a:xfrm>
            <a:off x="3390689" y="3705999"/>
            <a:ext cx="4572000" cy="1754326"/>
          </a:xfrm>
          <a:prstGeom prst="rect">
            <a:avLst/>
          </a:prstGeom>
        </p:spPr>
        <p:txBody>
          <a:bodyPr>
            <a:spAutoFit/>
          </a:bodyPr>
          <a:lstStyle/>
          <a:p>
            <a:r>
              <a:rPr lang="ar-IQ" b="1" dirty="0" smtClean="0"/>
              <a:t>- تحتاج الى تربة خالية من الملوحة و </a:t>
            </a:r>
            <a:r>
              <a:rPr lang="en-US" b="1" dirty="0" smtClean="0"/>
              <a:t>PH  </a:t>
            </a:r>
            <a:r>
              <a:rPr lang="ar-IQ" b="1" dirty="0" smtClean="0"/>
              <a:t>متعادل </a:t>
            </a:r>
          </a:p>
          <a:p>
            <a:r>
              <a:rPr lang="ar-IQ" b="1" dirty="0" smtClean="0"/>
              <a:t>4- تستجيب محاصيل البقول للتسميد </a:t>
            </a:r>
            <a:r>
              <a:rPr lang="ar-IQ" b="1" dirty="0" err="1" smtClean="0"/>
              <a:t>البوتاسي</a:t>
            </a:r>
            <a:r>
              <a:rPr lang="ar-IQ" b="1" dirty="0" smtClean="0"/>
              <a:t> </a:t>
            </a:r>
            <a:r>
              <a:rPr lang="ar-IQ" b="1" dirty="0" err="1" smtClean="0"/>
              <a:t>والفوسفاتي</a:t>
            </a:r>
            <a:r>
              <a:rPr lang="ar-IQ" b="1" dirty="0" smtClean="0"/>
              <a:t> بشدة </a:t>
            </a:r>
          </a:p>
          <a:p>
            <a:r>
              <a:rPr lang="ar-IQ" b="1" dirty="0" smtClean="0"/>
              <a:t>5- اوراق محاصيل البقول البذرية مركبة ريشية  او مركبة راحية .</a:t>
            </a:r>
          </a:p>
          <a:p>
            <a:endParaRPr lang="ar-IQ" b="1" dirty="0"/>
          </a:p>
        </p:txBody>
      </p:sp>
    </p:spTree>
    <p:extLst>
      <p:ext uri="{BB962C8B-B14F-4D97-AF65-F5344CB8AC3E}">
        <p14:creationId xmlns:p14="http://schemas.microsoft.com/office/powerpoint/2010/main" val="7148730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ipe(down)">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187624" y="1305342"/>
            <a:ext cx="6336704" cy="3785652"/>
          </a:xfrm>
          <a:prstGeom prst="rect">
            <a:avLst/>
          </a:prstGeom>
        </p:spPr>
        <p:txBody>
          <a:bodyPr wrap="square">
            <a:spAutoFit/>
          </a:bodyPr>
          <a:lstStyle/>
          <a:p>
            <a:r>
              <a:rPr lang="ar-IQ" sz="2000" b="1" dirty="0" smtClean="0"/>
              <a:t>•	دور المحاصيل  البقولية في تثبيت النتروجين الجوي  </a:t>
            </a:r>
          </a:p>
          <a:p>
            <a:r>
              <a:rPr lang="ar-IQ" sz="2000" b="1" dirty="0" smtClean="0"/>
              <a:t>تتميز المحاصيل القولية بخاصية مهمة جدا وهي قدرتها على تثبيت النتروجين ( </a:t>
            </a:r>
            <a:r>
              <a:rPr lang="en-US" sz="2000" b="1" dirty="0" smtClean="0"/>
              <a:t>N  )  </a:t>
            </a:r>
            <a:r>
              <a:rPr lang="ar-IQ" sz="2000" b="1" dirty="0" smtClean="0"/>
              <a:t>الجوي حيث يمكن لهذه النباتات التعايش مع نوع من البكتريا والتي تعيش على جذور النباتات القولية في نظام تكافلي اذ تقوم البكتريا بتحويل النتروجين الموجود في الغلاف الجوي الى مركبات نيتروجينية  والتي يحتاجها النبات وبالتالي تحسين خواص التربة . </a:t>
            </a:r>
          </a:p>
          <a:p>
            <a:r>
              <a:rPr lang="ar-IQ" sz="2000" b="1" dirty="0" smtClean="0"/>
              <a:t>كيف يمكن للبقوليات زيادة خصوبة التربة </a:t>
            </a:r>
          </a:p>
          <a:p>
            <a:r>
              <a:rPr lang="ar-IQ" sz="2000" b="1" dirty="0" smtClean="0"/>
              <a:t>بالإضافة الى قابلية البقوليات على تثبيت النتروجين الجوي , فان البقوليات تقوم بزيادة المادة العضوية في التربة وزيادة نشاط الكائنات الحية في التربة مثل البكتريا والفطريات . </a:t>
            </a:r>
          </a:p>
          <a:p>
            <a:r>
              <a:rPr lang="ar-IQ" sz="2000" b="1" dirty="0" smtClean="0"/>
              <a:t>كما تعمل على تحسين تركيب التربة وزيادة قدرتها على الاحتفاظ بالماء كما تساعد على الحد من التعرية للتربة بسبب الرياح والمياه . </a:t>
            </a:r>
            <a:endParaRPr lang="ar-IQ" sz="2000" b="1" dirty="0"/>
          </a:p>
        </p:txBody>
      </p:sp>
    </p:spTree>
    <p:extLst>
      <p:ext uri="{BB962C8B-B14F-4D97-AF65-F5344CB8AC3E}">
        <p14:creationId xmlns:p14="http://schemas.microsoft.com/office/powerpoint/2010/main" val="17893265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611560" y="1720840"/>
            <a:ext cx="7560840" cy="2862322"/>
          </a:xfrm>
          <a:prstGeom prst="rect">
            <a:avLst/>
          </a:prstGeom>
        </p:spPr>
        <p:txBody>
          <a:bodyPr wrap="square">
            <a:spAutoFit/>
          </a:bodyPr>
          <a:lstStyle/>
          <a:p>
            <a:r>
              <a:rPr lang="ar-IQ" sz="2000" b="1" dirty="0" smtClean="0"/>
              <a:t>•	طرق تثبيت النتروجين الجوي  </a:t>
            </a:r>
          </a:p>
          <a:p>
            <a:r>
              <a:rPr lang="ar-IQ" sz="2000" b="1" dirty="0" smtClean="0"/>
              <a:t>هناك عدة طرق لتثبيت النتروجين الجوي في التربة تعتمد عليها الكائنات الحية وخاصة البكتريا  فتستطيع بعض انواع البكتريا وقليل من الطحالب الخضراء المزرقة على تخزين النتروجين في خلاياها وتكوين البروتينات والتي هي الناتج النهائي لتثبيت النيتروجين </a:t>
            </a:r>
          </a:p>
          <a:p>
            <a:r>
              <a:rPr lang="ar-IQ" sz="2000" b="1" dirty="0" smtClean="0"/>
              <a:t>•	التثبيت التكافلي للنتروجين </a:t>
            </a:r>
          </a:p>
          <a:p>
            <a:r>
              <a:rPr lang="ar-IQ" sz="2000" b="1" dirty="0" smtClean="0"/>
              <a:t>هي العلاقة التي تحدث فيها تبادل المنفعة بين شريكين يوجد بينهما ارتباط وثيق , مثل البكتريا التي تعيش على جذور البقوليات في عقد على الجذور . وهي علاقة تمد فيها النباتات البكتريا بالمواد العضوية وغير العضوية وتقوم البكتريا بتثبيت النتروجين على شكل بروتينات  . </a:t>
            </a:r>
            <a:endParaRPr lang="ar-IQ" sz="2000" b="1" dirty="0"/>
          </a:p>
        </p:txBody>
      </p:sp>
    </p:spTree>
    <p:extLst>
      <p:ext uri="{BB962C8B-B14F-4D97-AF65-F5344CB8AC3E}">
        <p14:creationId xmlns:p14="http://schemas.microsoft.com/office/powerpoint/2010/main" val="8257808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أفق">
  <a:themeElements>
    <a:clrScheme name="أفق">
      <a:dk1>
        <a:srgbClr val="000000"/>
      </a:dk1>
      <a:lt1>
        <a:srgbClr val="FFFFFF"/>
      </a:lt1>
      <a:dk2>
        <a:srgbClr val="1F2123"/>
      </a:dk2>
      <a:lt2>
        <a:srgbClr val="DC9E1F"/>
      </a:lt2>
      <a:accent1>
        <a:srgbClr val="7E97AD"/>
      </a:accent1>
      <a:accent2>
        <a:srgbClr val="CC8E60"/>
      </a:accent2>
      <a:accent3>
        <a:srgbClr val="7A6A60"/>
      </a:accent3>
      <a:accent4>
        <a:srgbClr val="B4936D"/>
      </a:accent4>
      <a:accent5>
        <a:srgbClr val="67787B"/>
      </a:accent5>
      <a:accent6>
        <a:srgbClr val="9D936F"/>
      </a:accent6>
      <a:hlink>
        <a:srgbClr val="646464"/>
      </a:hlink>
      <a:folHlink>
        <a:srgbClr val="969696"/>
      </a:folHlink>
    </a:clrScheme>
    <a:fontScheme name="أفق">
      <a:maj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أفق">
      <a:fillStyleLst>
        <a:solidFill>
          <a:schemeClr val="phClr"/>
        </a:solidFill>
        <a:gradFill rotWithShape="1">
          <a:gsLst>
            <a:gs pos="0">
              <a:schemeClr val="phClr">
                <a:tint val="83000"/>
                <a:shade val="100000"/>
                <a:satMod val="100000"/>
              </a:schemeClr>
            </a:gs>
            <a:gs pos="100000">
              <a:schemeClr val="phClr">
                <a:tint val="61000"/>
                <a:alpha val="100000"/>
                <a:satMod val="200000"/>
              </a:schemeClr>
            </a:gs>
          </a:gsLst>
          <a:path path="circle">
            <a:fillToRect l="100000" t="100000" r="100000" b="100000"/>
          </a:path>
        </a:gradFill>
        <a:gradFill rotWithShape="1">
          <a:gsLst>
            <a:gs pos="0">
              <a:schemeClr val="phClr">
                <a:shade val="85000"/>
              </a:schemeClr>
            </a:gs>
            <a:gs pos="100000">
              <a:schemeClr val="phClr">
                <a:tint val="90000"/>
                <a:alpha val="100000"/>
                <a:satMod val="20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2924" dir="5400000" rotWithShape="0">
              <a:srgbClr val="000000">
                <a:alpha val="40000"/>
              </a:srgbClr>
            </a:outerShdw>
          </a:effectLst>
        </a:effectStyle>
        <a:effectStyle>
          <a:effectLst>
            <a:outerShdw blurRad="50800" dist="25400" dir="5400000" rotWithShape="0">
              <a:srgbClr val="000000">
                <a:alpha val="40000"/>
              </a:srgbClr>
            </a:outerShdw>
          </a:effectLst>
          <a:scene3d>
            <a:camera prst="orthographicFront">
              <a:rot lat="0" lon="0" rev="0"/>
            </a:camera>
            <a:lightRig rig="flat" dir="t">
              <a:rot lat="0" lon="0" rev="3600000"/>
            </a:lightRig>
          </a:scene3d>
          <a:sp3d prstMaterial="flat">
            <a:bevelT w="34925" h="47625" prst="coolSlant"/>
          </a:sp3d>
        </a:effectStyle>
      </a:effectStyleLst>
      <a:bgFillStyleLst>
        <a:solidFill>
          <a:schemeClr val="phClr"/>
        </a:solidFill>
        <a:gradFill rotWithShape="1">
          <a:gsLst>
            <a:gs pos="0">
              <a:schemeClr val="phClr">
                <a:tint val="96000"/>
                <a:shade val="100000"/>
                <a:alpha val="100000"/>
                <a:satMod val="140000"/>
              </a:schemeClr>
            </a:gs>
            <a:gs pos="31000">
              <a:schemeClr val="phClr">
                <a:tint val="100000"/>
                <a:shade val="90000"/>
                <a:alpha val="100000"/>
              </a:schemeClr>
            </a:gs>
            <a:gs pos="100000">
              <a:schemeClr val="phClr">
                <a:tint val="100000"/>
                <a:shade val="80000"/>
                <a:alpha val="100000"/>
              </a:schemeClr>
            </a:gs>
          </a:gsLst>
          <a:lin ang="5400000" scaled="0"/>
        </a:gradFill>
        <a:gradFill rotWithShape="1">
          <a:gsLst>
            <a:gs pos="0">
              <a:schemeClr val="phClr">
                <a:tint val="96000"/>
                <a:shade val="100000"/>
                <a:alpha val="100000"/>
                <a:satMod val="180000"/>
              </a:schemeClr>
            </a:gs>
            <a:gs pos="41000">
              <a:schemeClr val="phClr">
                <a:tint val="100000"/>
                <a:shade val="100000"/>
                <a:alpha val="100000"/>
                <a:satMod val="150000"/>
              </a:schemeClr>
            </a:gs>
            <a:gs pos="100000">
              <a:schemeClr val="phClr">
                <a:tint val="100000"/>
                <a:shade val="65000"/>
                <a:alpha val="100000"/>
              </a:schemeClr>
            </a:gs>
          </a:gsLst>
          <a:path path="circle">
            <a:fillToRect l="50000" t="8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Horizon</Template>
  <TotalTime>8</TotalTime>
  <Words>219</Words>
  <Application>Microsoft Office PowerPoint</Application>
  <PresentationFormat>عرض على الشاشة (3:4)‏</PresentationFormat>
  <Paragraphs>32</Paragraphs>
  <Slides>5</Slides>
  <Notes>0</Notes>
  <HiddenSlides>0</HiddenSlides>
  <MMClips>0</MMClips>
  <ScaleCrop>false</ScaleCrop>
  <HeadingPairs>
    <vt:vector size="4" baseType="variant">
      <vt:variant>
        <vt:lpstr>نسق</vt:lpstr>
      </vt:variant>
      <vt:variant>
        <vt:i4>1</vt:i4>
      </vt:variant>
      <vt:variant>
        <vt:lpstr>عناوين الشرائح</vt:lpstr>
      </vt:variant>
      <vt:variant>
        <vt:i4>5</vt:i4>
      </vt:variant>
    </vt:vector>
  </HeadingPairs>
  <TitlesOfParts>
    <vt:vector size="6" baseType="lpstr">
      <vt:lpstr>أفق</vt:lpstr>
      <vt:lpstr>محاصيل بقول عملي </vt:lpstr>
      <vt:lpstr>عرض تقديمي في PowerPoint</vt:lpstr>
      <vt:lpstr>عرض تقديمي في PowerPoint</vt:lpstr>
      <vt:lpstr>عرض تقديمي في PowerPoint</vt:lpstr>
      <vt:lpstr>عرض تقديمي في PowerPoint</vt:lpstr>
    </vt:vector>
  </TitlesOfParts>
  <Company>Microsoft (C)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محاصيل بقول عملي </dc:title>
  <dc:creator>HP</dc:creator>
  <cp:lastModifiedBy>HP</cp:lastModifiedBy>
  <cp:revision>3</cp:revision>
  <dcterms:created xsi:type="dcterms:W3CDTF">2020-05-05T21:49:47Z</dcterms:created>
  <dcterms:modified xsi:type="dcterms:W3CDTF">2020-05-06T20:42:31Z</dcterms:modified>
</cp:coreProperties>
</file>